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6" r:id="rId2"/>
    <p:sldId id="258" r:id="rId3"/>
    <p:sldId id="257" r:id="rId4"/>
    <p:sldId id="259" r:id="rId5"/>
    <p:sldId id="260" r:id="rId6"/>
    <p:sldId id="261" r:id="rId7"/>
    <p:sldId id="262"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18"/>
    <p:restoredTop sz="86388"/>
  </p:normalViewPr>
  <p:slideViewPr>
    <p:cSldViewPr snapToGrid="0" snapToObjects="1">
      <p:cViewPr varScale="1">
        <p:scale>
          <a:sx n="95" d="100"/>
          <a:sy n="95" d="100"/>
        </p:scale>
        <p:origin x="902"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9F431-F96B-2948-ACD4-9A64B87AB7AE}" type="datetimeFigureOut">
              <a:rPr lang="en-US" smtClean="0"/>
              <a:t>6/23/2022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D8EAB3-966F-9340-842F-038F62D892FE}" type="slidenum">
              <a:rPr lang="en-US" smtClean="0"/>
              <a:t>‹#›</a:t>
            </a:fld>
            <a:endParaRPr lang="en-US"/>
          </a:p>
        </p:txBody>
      </p:sp>
    </p:spTree>
    <p:extLst>
      <p:ext uri="{BB962C8B-B14F-4D97-AF65-F5344CB8AC3E}">
        <p14:creationId xmlns:p14="http://schemas.microsoft.com/office/powerpoint/2010/main" val="2546606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8EAB3-966F-9340-842F-038F62D892FE}" type="slidenum">
              <a:rPr lang="en-US" smtClean="0"/>
              <a:t>1</a:t>
            </a:fld>
            <a:endParaRPr lang="en-US"/>
          </a:p>
        </p:txBody>
      </p:sp>
    </p:spTree>
    <p:extLst>
      <p:ext uri="{BB962C8B-B14F-4D97-AF65-F5344CB8AC3E}">
        <p14:creationId xmlns:p14="http://schemas.microsoft.com/office/powerpoint/2010/main" val="1055707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8EAB3-966F-9340-842F-038F62D892FE}" type="slidenum">
              <a:rPr lang="en-US" smtClean="0"/>
              <a:t>2</a:t>
            </a:fld>
            <a:endParaRPr lang="en-US"/>
          </a:p>
        </p:txBody>
      </p:sp>
    </p:spTree>
    <p:extLst>
      <p:ext uri="{BB962C8B-B14F-4D97-AF65-F5344CB8AC3E}">
        <p14:creationId xmlns:p14="http://schemas.microsoft.com/office/powerpoint/2010/main" val="359779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8EAB3-966F-9340-842F-038F62D892FE}" type="slidenum">
              <a:rPr lang="en-US" smtClean="0"/>
              <a:t>3</a:t>
            </a:fld>
            <a:endParaRPr lang="en-US"/>
          </a:p>
        </p:txBody>
      </p:sp>
    </p:spTree>
    <p:extLst>
      <p:ext uri="{BB962C8B-B14F-4D97-AF65-F5344CB8AC3E}">
        <p14:creationId xmlns:p14="http://schemas.microsoft.com/office/powerpoint/2010/main" val="3453341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8EAB3-966F-9340-842F-038F62D892FE}" type="slidenum">
              <a:rPr lang="en-US" smtClean="0"/>
              <a:t>4</a:t>
            </a:fld>
            <a:endParaRPr lang="en-US"/>
          </a:p>
        </p:txBody>
      </p:sp>
    </p:spTree>
    <p:extLst>
      <p:ext uri="{BB962C8B-B14F-4D97-AF65-F5344CB8AC3E}">
        <p14:creationId xmlns:p14="http://schemas.microsoft.com/office/powerpoint/2010/main" val="298299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8EAB3-966F-9340-842F-038F62D892FE}" type="slidenum">
              <a:rPr lang="en-US" smtClean="0"/>
              <a:t>5</a:t>
            </a:fld>
            <a:endParaRPr lang="en-US"/>
          </a:p>
        </p:txBody>
      </p:sp>
    </p:spTree>
    <p:extLst>
      <p:ext uri="{BB962C8B-B14F-4D97-AF65-F5344CB8AC3E}">
        <p14:creationId xmlns:p14="http://schemas.microsoft.com/office/powerpoint/2010/main" val="413715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4C426A-9804-1748-A18D-52BF75838F9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082AA-137C-4F44-8BAC-786AC80F48C6}"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4C426A-9804-1748-A18D-52BF75838F9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082AA-137C-4F44-8BAC-786AC80F48C6}"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4C426A-9804-1748-A18D-52BF75838F9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082AA-137C-4F44-8BAC-786AC80F48C6}"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4C426A-9804-1748-A18D-52BF75838F9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082AA-137C-4F44-8BAC-786AC80F48C6}"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4C426A-9804-1748-A18D-52BF75838F9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082AA-137C-4F44-8BAC-786AC80F48C6}"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4C426A-9804-1748-A18D-52BF75838F99}"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082AA-137C-4F44-8BAC-786AC80F48C6}"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4C426A-9804-1748-A18D-52BF75838F99}" type="datetimeFigureOut">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9082AA-137C-4F44-8BAC-786AC80F48C6}"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4C426A-9804-1748-A18D-52BF75838F99}" type="datetimeFigureOut">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9082AA-137C-4F44-8BAC-786AC80F48C6}"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426A-9804-1748-A18D-52BF75838F99}" type="datetimeFigureOut">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9082AA-137C-4F44-8BAC-786AC80F48C6}"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4C426A-9804-1748-A18D-52BF75838F99}"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082AA-137C-4F44-8BAC-786AC80F48C6}"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4C426A-9804-1748-A18D-52BF75838F99}"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082AA-137C-4F44-8BAC-786AC80F48C6}"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426A-9804-1748-A18D-52BF75838F99}" type="datetimeFigureOut">
              <a:rPr lang="en-US" smtClean="0"/>
              <a:t>6/23/2022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082AA-137C-4F44-8BAC-786AC80F48C6}"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muse.jhu.edu/issue/2656" TargetMode="External"/><Relationship Id="rId5" Type="http://schemas.openxmlformats.org/officeDocument/2006/relationships/hyperlink" Target="https://muse.jhu.edu/journal/207"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www2.nau.edu/libnap-p/protocols.html#Sensitive" TargetMode="External"/><Relationship Id="rId2" Type="http://schemas.openxmlformats.org/officeDocument/2006/relationships/hyperlink" Target="https://www2.nau.edu/libnap-p/protocols.html" TargetMode="External"/><Relationship Id="rId1" Type="http://schemas.openxmlformats.org/officeDocument/2006/relationships/slideLayout" Target="../slideLayouts/slideLayout6.xml"/><Relationship Id="rId4" Type="http://schemas.openxmlformats.org/officeDocument/2006/relationships/hyperlink" Target="https://www2.nau.edu/libnap-p/protocols.html#Copie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9524-54DC-AF47-A0FD-90626F8D853B}"/>
              </a:ext>
            </a:extLst>
          </p:cNvPr>
          <p:cNvSpPr>
            <a:spLocks noGrp="1"/>
          </p:cNvSpPr>
          <p:nvPr>
            <p:ph type="ctrTitle"/>
          </p:nvPr>
        </p:nvSpPr>
        <p:spPr>
          <a:xfrm>
            <a:off x="685799" y="253213"/>
            <a:ext cx="7772400" cy="589239"/>
          </a:xfrm>
        </p:spPr>
        <p:txBody>
          <a:bodyPr>
            <a:normAutofit fontScale="90000"/>
          </a:bodyPr>
          <a:lstStyle/>
          <a:p>
            <a:r>
              <a:rPr lang="en-US" dirty="0">
                <a:latin typeface="Optima" panose="02000503060000020004" pitchFamily="2" charset="0"/>
              </a:rPr>
              <a:t>Native Ways of Knowing </a:t>
            </a:r>
          </a:p>
        </p:txBody>
      </p:sp>
      <p:sp>
        <p:nvSpPr>
          <p:cNvPr id="4" name="TextBox 3">
            <a:extLst>
              <a:ext uri="{FF2B5EF4-FFF2-40B4-BE49-F238E27FC236}">
                <a16:creationId xmlns:a16="http://schemas.microsoft.com/office/drawing/2014/main" id="{E80C1EC7-30C6-9D42-BA32-9D958FACBC7D}"/>
              </a:ext>
            </a:extLst>
          </p:cNvPr>
          <p:cNvSpPr txBox="1"/>
          <p:nvPr/>
        </p:nvSpPr>
        <p:spPr>
          <a:xfrm>
            <a:off x="2672952" y="786051"/>
            <a:ext cx="4033476" cy="461665"/>
          </a:xfrm>
          <a:prstGeom prst="rect">
            <a:avLst/>
          </a:prstGeom>
          <a:noFill/>
        </p:spPr>
        <p:txBody>
          <a:bodyPr wrap="none" rtlCol="0">
            <a:spAutoFit/>
          </a:bodyPr>
          <a:lstStyle/>
          <a:p>
            <a:r>
              <a:rPr lang="en-US" sz="2400" dirty="0">
                <a:latin typeface="Optima" panose="02000503060000020004" pitchFamily="2" charset="0"/>
              </a:rPr>
              <a:t>Decolonizing Methodologies</a:t>
            </a:r>
          </a:p>
        </p:txBody>
      </p:sp>
      <p:pic>
        <p:nvPicPr>
          <p:cNvPr id="7" name="NK 1.m4a" descr="NK 1.m4a">
            <a:hlinkClick r:id="" action="ppaction://media"/>
            <a:extLst>
              <a:ext uri="{FF2B5EF4-FFF2-40B4-BE49-F238E27FC236}">
                <a16:creationId xmlns:a16="http://schemas.microsoft.com/office/drawing/2014/main" id="{435705A0-7B97-2642-9EF3-6A00D3A198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77030" y="3034030"/>
            <a:ext cx="812800" cy="812800"/>
          </a:xfrm>
          <a:prstGeom prst="rect">
            <a:avLst/>
          </a:prstGeom>
        </p:spPr>
      </p:pic>
      <p:sp>
        <p:nvSpPr>
          <p:cNvPr id="3" name="TextBox 2">
            <a:extLst>
              <a:ext uri="{FF2B5EF4-FFF2-40B4-BE49-F238E27FC236}">
                <a16:creationId xmlns:a16="http://schemas.microsoft.com/office/drawing/2014/main" id="{3C4AF9E3-648B-8CCF-13A0-97C8750DB095}"/>
              </a:ext>
            </a:extLst>
          </p:cNvPr>
          <p:cNvSpPr txBox="1"/>
          <p:nvPr/>
        </p:nvSpPr>
        <p:spPr>
          <a:xfrm>
            <a:off x="3072345" y="5536315"/>
            <a:ext cx="3234690" cy="738664"/>
          </a:xfrm>
          <a:prstGeom prst="rect">
            <a:avLst/>
          </a:prstGeom>
          <a:noFill/>
        </p:spPr>
        <p:txBody>
          <a:bodyPr wrap="square" rtlCol="0">
            <a:spAutoFit/>
          </a:bodyPr>
          <a:lstStyle/>
          <a:p>
            <a:pPr algn="ctr"/>
            <a:r>
              <a:rPr lang="en-US" sz="1400" dirty="0">
                <a:latin typeface="Optima" panose="02000503060000020004" pitchFamily="2" charset="0"/>
              </a:rPr>
              <a:t>Jennifer Jenkins, MLIS, PhD</a:t>
            </a:r>
          </a:p>
          <a:p>
            <a:pPr algn="ctr"/>
            <a:r>
              <a:rPr lang="en-US" sz="1400" dirty="0">
                <a:latin typeface="Optima" panose="02000503060000020004" pitchFamily="2" charset="0"/>
              </a:rPr>
              <a:t>Southwest Center, University of Arizona</a:t>
            </a:r>
          </a:p>
          <a:p>
            <a:pPr algn="ctr"/>
            <a:r>
              <a:rPr lang="en-US" sz="1400" dirty="0">
                <a:latin typeface="Optima" panose="02000503060000020004" pitchFamily="2" charset="0"/>
              </a:rPr>
              <a:t>NEH Palimpsest of Cultures 2022</a:t>
            </a:r>
          </a:p>
        </p:txBody>
      </p:sp>
      <p:pic>
        <p:nvPicPr>
          <p:cNvPr id="9" name="Picture 8">
            <a:extLst>
              <a:ext uri="{FF2B5EF4-FFF2-40B4-BE49-F238E27FC236}">
                <a16:creationId xmlns:a16="http://schemas.microsoft.com/office/drawing/2014/main" id="{3CF75000-7E58-3E82-6A88-F4CD7EE948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73240" y="1375290"/>
            <a:ext cx="3997519" cy="3997519"/>
          </a:xfrm>
          <a:prstGeom prst="rect">
            <a:avLst/>
          </a:prstGeom>
        </p:spPr>
      </p:pic>
    </p:spTree>
    <p:extLst>
      <p:ext uri="{BB962C8B-B14F-4D97-AF65-F5344CB8AC3E}">
        <p14:creationId xmlns:p14="http://schemas.microsoft.com/office/powerpoint/2010/main" val="15516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D1B3-B3C7-2047-B067-87FE8AE96F38}"/>
              </a:ext>
            </a:extLst>
          </p:cNvPr>
          <p:cNvSpPr>
            <a:spLocks noGrp="1"/>
          </p:cNvSpPr>
          <p:nvPr>
            <p:ph type="title"/>
          </p:nvPr>
        </p:nvSpPr>
        <p:spPr>
          <a:xfrm>
            <a:off x="457200" y="274638"/>
            <a:ext cx="8229600" cy="904805"/>
          </a:xfrm>
        </p:spPr>
        <p:txBody>
          <a:bodyPr/>
          <a:lstStyle/>
          <a:p>
            <a:r>
              <a:rPr lang="en-US" dirty="0">
                <a:latin typeface="Optima" panose="02000503060000020004" pitchFamily="2" charset="0"/>
              </a:rPr>
              <a:t>Peoplehood Matrix</a:t>
            </a:r>
          </a:p>
        </p:txBody>
      </p:sp>
      <p:sp>
        <p:nvSpPr>
          <p:cNvPr id="4" name="TextBox 3">
            <a:extLst>
              <a:ext uri="{FF2B5EF4-FFF2-40B4-BE49-F238E27FC236}">
                <a16:creationId xmlns:a16="http://schemas.microsoft.com/office/drawing/2014/main" id="{DBE703DE-E175-324F-B525-D990AB9EABB1}"/>
              </a:ext>
            </a:extLst>
          </p:cNvPr>
          <p:cNvSpPr txBox="1"/>
          <p:nvPr/>
        </p:nvSpPr>
        <p:spPr>
          <a:xfrm>
            <a:off x="2554263" y="5642409"/>
            <a:ext cx="3836691" cy="369332"/>
          </a:xfrm>
          <a:prstGeom prst="rect">
            <a:avLst/>
          </a:prstGeom>
          <a:noFill/>
        </p:spPr>
        <p:txBody>
          <a:bodyPr wrap="none" rtlCol="0">
            <a:spAutoFit/>
          </a:bodyPr>
          <a:lstStyle/>
          <a:p>
            <a:r>
              <a:rPr lang="en-US" dirty="0"/>
              <a:t>https://</a:t>
            </a:r>
            <a:r>
              <a:rPr lang="en-US" dirty="0" err="1"/>
              <a:t>muse.jhu.edu</a:t>
            </a:r>
            <a:r>
              <a:rPr lang="en-US" dirty="0"/>
              <a:t>/article/42993/pdf</a:t>
            </a:r>
          </a:p>
        </p:txBody>
      </p:sp>
      <p:sp>
        <p:nvSpPr>
          <p:cNvPr id="5" name="Rectangle 4">
            <a:extLst>
              <a:ext uri="{FF2B5EF4-FFF2-40B4-BE49-F238E27FC236}">
                <a16:creationId xmlns:a16="http://schemas.microsoft.com/office/drawing/2014/main" id="{55E358F3-0875-CB4E-9FA6-128648AC56E7}"/>
              </a:ext>
            </a:extLst>
          </p:cNvPr>
          <p:cNvSpPr/>
          <p:nvPr/>
        </p:nvSpPr>
        <p:spPr>
          <a:xfrm>
            <a:off x="457200" y="4811412"/>
            <a:ext cx="8229600" cy="1200329"/>
          </a:xfrm>
          <a:prstGeom prst="rect">
            <a:avLst/>
          </a:prstGeom>
        </p:spPr>
        <p:txBody>
          <a:bodyPr wrap="square">
            <a:spAutoFit/>
          </a:bodyPr>
          <a:lstStyle/>
          <a:p>
            <a:r>
              <a:rPr lang="en-US" dirty="0">
                <a:latin typeface="Optima" panose="02000503060000020004" pitchFamily="2" charset="0"/>
              </a:rPr>
              <a:t>Tom Holm, J. Diane Pearson, Ben Chavis. “Peoplehood: A Model for the Extension of Sovereignty in American Indian Studies.” </a:t>
            </a:r>
            <a:r>
              <a:rPr lang="en-US" dirty="0">
                <a:solidFill>
                  <a:schemeClr val="accent5"/>
                </a:solidFill>
                <a:latin typeface="Optima" panose="02000503060000020004" pitchFamily="2" charset="0"/>
                <a:hlinkClick r:id="rId5">
                  <a:extLst>
                    <a:ext uri="{A12FA001-AC4F-418D-AE19-62706E023703}">
                      <ahyp:hlinkClr xmlns:ahyp="http://schemas.microsoft.com/office/drawing/2018/hyperlinkcolor" val="tx"/>
                    </a:ext>
                  </a:extLst>
                </a:hlinkClick>
              </a:rPr>
              <a:t>Wicazo Sa Review</a:t>
            </a:r>
            <a:r>
              <a:rPr lang="en-US" dirty="0">
                <a:solidFill>
                  <a:schemeClr val="accent5"/>
                </a:solidFill>
                <a:latin typeface="Optima" panose="02000503060000020004" pitchFamily="2" charset="0"/>
              </a:rPr>
              <a:t> </a:t>
            </a:r>
            <a:r>
              <a:rPr lang="en-US" dirty="0">
                <a:solidFill>
                  <a:schemeClr val="accent5"/>
                </a:solidFill>
                <a:latin typeface="Optima" panose="02000503060000020004" pitchFamily="2" charset="0"/>
                <a:hlinkClick r:id="rId6">
                  <a:extLst>
                    <a:ext uri="{A12FA001-AC4F-418D-AE19-62706E023703}">
                      <ahyp:hlinkClr xmlns:ahyp="http://schemas.microsoft.com/office/drawing/2018/hyperlinkcolor" val="tx"/>
                    </a:ext>
                  </a:extLst>
                </a:hlinkClick>
              </a:rPr>
              <a:t>Volume 18, Number 1, Spring 2003</a:t>
            </a:r>
            <a:br>
              <a:rPr lang="en-US" dirty="0">
                <a:solidFill>
                  <a:schemeClr val="accent5"/>
                </a:solidFill>
                <a:latin typeface="Optima" panose="02000503060000020004" pitchFamily="2" charset="0"/>
              </a:rPr>
            </a:br>
            <a:endParaRPr lang="en-US" dirty="0">
              <a:solidFill>
                <a:schemeClr val="accent5"/>
              </a:solidFill>
              <a:latin typeface="Optima" panose="02000503060000020004" pitchFamily="2" charset="0"/>
            </a:endParaRPr>
          </a:p>
        </p:txBody>
      </p:sp>
      <p:pic>
        <p:nvPicPr>
          <p:cNvPr id="7" name="Picture 6">
            <a:extLst>
              <a:ext uri="{FF2B5EF4-FFF2-40B4-BE49-F238E27FC236}">
                <a16:creationId xmlns:a16="http://schemas.microsoft.com/office/drawing/2014/main" id="{6672AA6C-4AE4-B741-A11D-F42E9FA6C4C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3853" r="9018" b="5486"/>
          <a:stretch/>
        </p:blipFill>
        <p:spPr>
          <a:xfrm>
            <a:off x="2093843" y="1301876"/>
            <a:ext cx="4956313" cy="3069718"/>
          </a:xfrm>
          <a:prstGeom prst="rect">
            <a:avLst/>
          </a:prstGeom>
        </p:spPr>
      </p:pic>
      <p:pic>
        <p:nvPicPr>
          <p:cNvPr id="8" name="nk 2.m4a" descr="nk 2.m4a">
            <a:hlinkClick r:id="" action="ppaction://media"/>
            <a:extLst>
              <a:ext uri="{FF2B5EF4-FFF2-40B4-BE49-F238E27FC236}">
                <a16:creationId xmlns:a16="http://schemas.microsoft.com/office/drawing/2014/main" id="{3B38B276-2DF4-D24A-98E3-499774BB7A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81587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B4DF5-ECE0-5A4F-B03A-42EDF2EDD4D1}"/>
              </a:ext>
            </a:extLst>
          </p:cNvPr>
          <p:cNvSpPr>
            <a:spLocks noGrp="1"/>
          </p:cNvSpPr>
          <p:nvPr>
            <p:ph type="title"/>
          </p:nvPr>
        </p:nvSpPr>
        <p:spPr>
          <a:xfrm>
            <a:off x="457200" y="274638"/>
            <a:ext cx="8229600" cy="692771"/>
          </a:xfrm>
        </p:spPr>
        <p:txBody>
          <a:bodyPr>
            <a:normAutofit fontScale="90000"/>
          </a:bodyPr>
          <a:lstStyle/>
          <a:p>
            <a:r>
              <a:rPr lang="en-US" dirty="0">
                <a:latin typeface="Optima" panose="02000503060000020004" pitchFamily="2" charset="0"/>
              </a:rPr>
              <a:t>Terminology: Language Matters</a:t>
            </a:r>
          </a:p>
        </p:txBody>
      </p:sp>
      <p:sp>
        <p:nvSpPr>
          <p:cNvPr id="3" name="Content Placeholder 2">
            <a:extLst>
              <a:ext uri="{FF2B5EF4-FFF2-40B4-BE49-F238E27FC236}">
                <a16:creationId xmlns:a16="http://schemas.microsoft.com/office/drawing/2014/main" id="{E0651502-DCB7-9C44-8709-3BE887FC4E6A}"/>
              </a:ext>
            </a:extLst>
          </p:cNvPr>
          <p:cNvSpPr>
            <a:spLocks noGrp="1"/>
          </p:cNvSpPr>
          <p:nvPr>
            <p:ph idx="1"/>
          </p:nvPr>
        </p:nvSpPr>
        <p:spPr>
          <a:xfrm>
            <a:off x="457200" y="1070113"/>
            <a:ext cx="8229600" cy="4525963"/>
          </a:xfrm>
        </p:spPr>
        <p:txBody>
          <a:bodyPr>
            <a:normAutofit/>
          </a:bodyPr>
          <a:lstStyle/>
          <a:p>
            <a:r>
              <a:rPr lang="en-US" sz="2400" dirty="0">
                <a:solidFill>
                  <a:schemeClr val="accent3"/>
                </a:solidFill>
                <a:latin typeface="Optima" panose="02000503060000020004" pitchFamily="2" charset="0"/>
              </a:rPr>
              <a:t>Sovereignty</a:t>
            </a:r>
            <a:r>
              <a:rPr lang="en-US" sz="2400" dirty="0">
                <a:latin typeface="Optima" panose="02000503060000020004" pitchFamily="2" charset="0"/>
              </a:rPr>
              <a:t>: the inherent human right to self-determination</a:t>
            </a:r>
          </a:p>
          <a:p>
            <a:endParaRPr lang="en-US" sz="2400" dirty="0">
              <a:latin typeface="Optima" panose="02000503060000020004" pitchFamily="2" charset="0"/>
            </a:endParaRPr>
          </a:p>
          <a:p>
            <a:r>
              <a:rPr lang="en-US" sz="2400" dirty="0">
                <a:solidFill>
                  <a:schemeClr val="accent3"/>
                </a:solidFill>
                <a:latin typeface="Optima" panose="02000503060000020004" pitchFamily="2" charset="0"/>
              </a:rPr>
              <a:t>Peoplehood</a:t>
            </a:r>
            <a:r>
              <a:rPr lang="en-US" sz="2400" dirty="0">
                <a:latin typeface="Optima" panose="02000503060000020004" pitchFamily="2" charset="0"/>
              </a:rPr>
              <a:t>: group identity (personhood: individual identity)</a:t>
            </a:r>
          </a:p>
          <a:p>
            <a:endParaRPr lang="en-US" sz="2400" dirty="0">
              <a:latin typeface="Optima" panose="02000503060000020004" pitchFamily="2" charset="0"/>
            </a:endParaRPr>
          </a:p>
          <a:p>
            <a:r>
              <a:rPr lang="en-US" sz="2400" dirty="0">
                <a:solidFill>
                  <a:schemeClr val="accent3"/>
                </a:solidFill>
                <a:latin typeface="Optima" panose="02000503060000020004" pitchFamily="2" charset="0"/>
              </a:rPr>
              <a:t>Indigenous, Native, Indian (NDN), Aboriginal, First Nation</a:t>
            </a:r>
            <a:r>
              <a:rPr lang="en-US" sz="2400" dirty="0">
                <a:latin typeface="Optima" panose="02000503060000020004" pitchFamily="2" charset="0"/>
              </a:rPr>
              <a:t>: regionally and culturally determined</a:t>
            </a:r>
          </a:p>
          <a:p>
            <a:endParaRPr lang="en-US" sz="2400" dirty="0">
              <a:latin typeface="Optima" panose="02000503060000020004" pitchFamily="2" charset="0"/>
            </a:endParaRPr>
          </a:p>
          <a:p>
            <a:r>
              <a:rPr lang="en-US" sz="2400" dirty="0">
                <a:solidFill>
                  <a:schemeClr val="accent3"/>
                </a:solidFill>
                <a:latin typeface="Optima" panose="02000503060000020004" pitchFamily="2" charset="0"/>
              </a:rPr>
              <a:t>Tribal/Community names</a:t>
            </a:r>
            <a:r>
              <a:rPr lang="en-US" sz="2400" dirty="0">
                <a:latin typeface="Optima" panose="02000503060000020004" pitchFamily="2" charset="0"/>
              </a:rPr>
              <a:t>, i.e., Tohono O’odham, Akimel O’odham, </a:t>
            </a:r>
            <a:r>
              <a:rPr lang="en-US" sz="2400" dirty="0" err="1">
                <a:latin typeface="Optima" panose="02000503060000020004" pitchFamily="2" charset="0"/>
              </a:rPr>
              <a:t>Diné</a:t>
            </a:r>
            <a:r>
              <a:rPr lang="en-US" sz="2400" dirty="0">
                <a:latin typeface="Optima" panose="02000503060000020004" pitchFamily="2" charset="0"/>
              </a:rPr>
              <a:t>, </a:t>
            </a:r>
            <a:r>
              <a:rPr lang="en-US" sz="2400" dirty="0" err="1">
                <a:latin typeface="Optima" panose="02000503060000020004" pitchFamily="2" charset="0"/>
              </a:rPr>
              <a:t>Inde</a:t>
            </a:r>
            <a:r>
              <a:rPr lang="en-US" sz="2400" dirty="0">
                <a:latin typeface="Optima" panose="02000503060000020004" pitchFamily="2" charset="0"/>
              </a:rPr>
              <a:t> </a:t>
            </a:r>
          </a:p>
          <a:p>
            <a:endParaRPr lang="en-US" sz="2400" dirty="0">
              <a:latin typeface="Optima" panose="02000503060000020004" pitchFamily="2" charset="0"/>
            </a:endParaRPr>
          </a:p>
          <a:p>
            <a:pPr marL="0" indent="0">
              <a:buNone/>
            </a:pPr>
            <a:endParaRPr lang="en-US" sz="2400" dirty="0">
              <a:latin typeface="Optima" panose="02000503060000020004" pitchFamily="2" charset="0"/>
            </a:endParaRPr>
          </a:p>
        </p:txBody>
      </p:sp>
      <p:pic>
        <p:nvPicPr>
          <p:cNvPr id="4" name="nk3.m4a" descr="nk3.m4a">
            <a:hlinkClick r:id="" action="ppaction://media"/>
            <a:extLst>
              <a:ext uri="{FF2B5EF4-FFF2-40B4-BE49-F238E27FC236}">
                <a16:creationId xmlns:a16="http://schemas.microsoft.com/office/drawing/2014/main" id="{0A47974F-7E1E-5844-853F-AD119AA66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004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AA993-DDCE-E44A-BCD8-DB68FAC28247}"/>
              </a:ext>
            </a:extLst>
          </p:cNvPr>
          <p:cNvSpPr>
            <a:spLocks noGrp="1"/>
          </p:cNvSpPr>
          <p:nvPr>
            <p:ph type="title"/>
          </p:nvPr>
        </p:nvSpPr>
        <p:spPr>
          <a:xfrm>
            <a:off x="228600" y="181873"/>
            <a:ext cx="8686800" cy="1143000"/>
          </a:xfrm>
        </p:spPr>
        <p:txBody>
          <a:bodyPr>
            <a:noAutofit/>
          </a:bodyPr>
          <a:lstStyle/>
          <a:p>
            <a:r>
              <a:rPr lang="en-US" sz="3200" dirty="0">
                <a:latin typeface="Optima" panose="02000503060000020004" pitchFamily="2" charset="0"/>
              </a:rPr>
              <a:t>Linda Tuhiwai Smith (</a:t>
            </a:r>
            <a:r>
              <a:rPr lang="en-US" sz="3200" dirty="0" err="1">
                <a:latin typeface="Optima" panose="02000503060000020004" pitchFamily="2" charset="0"/>
              </a:rPr>
              <a:t>Maori</a:t>
            </a:r>
            <a:r>
              <a:rPr lang="en-US" sz="3200" dirty="0">
                <a:latin typeface="Optima" panose="02000503060000020004" pitchFamily="2" charset="0"/>
              </a:rPr>
              <a:t>), </a:t>
            </a:r>
            <a:r>
              <a:rPr lang="en-US" sz="3200" i="1" dirty="0">
                <a:latin typeface="Optima" panose="02000503060000020004" pitchFamily="2" charset="0"/>
              </a:rPr>
              <a:t>Decolonizing Methodologies</a:t>
            </a:r>
            <a:r>
              <a:rPr lang="en-US" sz="3200" dirty="0">
                <a:latin typeface="Optima" panose="02000503060000020004" pitchFamily="2" charset="0"/>
              </a:rPr>
              <a:t> (1999)</a:t>
            </a:r>
          </a:p>
        </p:txBody>
      </p:sp>
      <p:pic>
        <p:nvPicPr>
          <p:cNvPr id="4" name="Picture 3">
            <a:extLst>
              <a:ext uri="{FF2B5EF4-FFF2-40B4-BE49-F238E27FC236}">
                <a16:creationId xmlns:a16="http://schemas.microsoft.com/office/drawing/2014/main" id="{B6D7165F-CBBA-FF4A-80E7-42B631843EB9}"/>
              </a:ext>
            </a:extLst>
          </p:cNvPr>
          <p:cNvPicPr>
            <a:picLocks noChangeAspect="1"/>
          </p:cNvPicPr>
          <p:nvPr/>
        </p:nvPicPr>
        <p:blipFill>
          <a:blip r:embed="rId5"/>
          <a:stretch>
            <a:fillRect/>
          </a:stretch>
        </p:blipFill>
        <p:spPr>
          <a:xfrm>
            <a:off x="472136" y="1218855"/>
            <a:ext cx="3110893" cy="4781558"/>
          </a:xfrm>
          <a:prstGeom prst="rect">
            <a:avLst/>
          </a:prstGeom>
        </p:spPr>
      </p:pic>
      <p:sp>
        <p:nvSpPr>
          <p:cNvPr id="5" name="TextBox 4">
            <a:extLst>
              <a:ext uri="{FF2B5EF4-FFF2-40B4-BE49-F238E27FC236}">
                <a16:creationId xmlns:a16="http://schemas.microsoft.com/office/drawing/2014/main" id="{075B7C2C-C7E5-E445-A076-C1357883D719}"/>
              </a:ext>
            </a:extLst>
          </p:cNvPr>
          <p:cNvSpPr txBox="1"/>
          <p:nvPr/>
        </p:nvSpPr>
        <p:spPr>
          <a:xfrm>
            <a:off x="3583029" y="1484243"/>
            <a:ext cx="5587042" cy="1323439"/>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Optima" panose="02000503060000020004" pitchFamily="2" charset="0"/>
              </a:rPr>
              <a:t>De-centering Western/Colonial Epistemologies</a:t>
            </a:r>
          </a:p>
          <a:p>
            <a:pPr marL="285750" indent="-285750">
              <a:buFont typeface="Arial" panose="020B0604020202020204" pitchFamily="34" charset="0"/>
              <a:buChar char="•"/>
            </a:pPr>
            <a:r>
              <a:rPr lang="en-US" sz="2000" dirty="0">
                <a:latin typeface="Optima" panose="02000503060000020004" pitchFamily="2" charset="0"/>
              </a:rPr>
              <a:t>Foregrounding Native Ways of Knowing</a:t>
            </a:r>
          </a:p>
          <a:p>
            <a:pPr marL="285750" indent="-285750">
              <a:buFont typeface="Arial" panose="020B0604020202020204" pitchFamily="34" charset="0"/>
              <a:buChar char="•"/>
            </a:pPr>
            <a:r>
              <a:rPr lang="en-US" sz="2000" dirty="0">
                <a:latin typeface="Optima" panose="02000503060000020004" pitchFamily="2" charset="0"/>
              </a:rPr>
              <a:t>“Choosing the Margins”</a:t>
            </a:r>
          </a:p>
          <a:p>
            <a:pPr marL="285750" indent="-285750">
              <a:buFont typeface="Arial" panose="020B0604020202020204" pitchFamily="34" charset="0"/>
              <a:buChar char="•"/>
            </a:pPr>
            <a:r>
              <a:rPr lang="en-US" sz="2000" dirty="0">
                <a:latin typeface="Optima" panose="02000503060000020004" pitchFamily="2" charset="0"/>
              </a:rPr>
              <a:t>Role of Story</a:t>
            </a:r>
          </a:p>
        </p:txBody>
      </p:sp>
      <p:sp>
        <p:nvSpPr>
          <p:cNvPr id="6" name="TextBox 5">
            <a:extLst>
              <a:ext uri="{FF2B5EF4-FFF2-40B4-BE49-F238E27FC236}">
                <a16:creationId xmlns:a16="http://schemas.microsoft.com/office/drawing/2014/main" id="{B4D0A5C6-6437-9440-AC73-C044A538C038}"/>
              </a:ext>
            </a:extLst>
          </p:cNvPr>
          <p:cNvSpPr txBox="1"/>
          <p:nvPr/>
        </p:nvSpPr>
        <p:spPr>
          <a:xfrm>
            <a:off x="4452730" y="3896139"/>
            <a:ext cx="3670044" cy="369332"/>
          </a:xfrm>
          <a:prstGeom prst="rect">
            <a:avLst/>
          </a:prstGeom>
          <a:noFill/>
        </p:spPr>
        <p:txBody>
          <a:bodyPr wrap="none" rtlCol="0">
            <a:spAutoFit/>
          </a:bodyPr>
          <a:lstStyle/>
          <a:p>
            <a:r>
              <a:rPr lang="en-US" dirty="0">
                <a:latin typeface="Optima" panose="02000503060000020004" pitchFamily="2" charset="0"/>
              </a:rPr>
              <a:t>Epistemology: theory of knowledge</a:t>
            </a:r>
          </a:p>
        </p:txBody>
      </p:sp>
      <p:pic>
        <p:nvPicPr>
          <p:cNvPr id="7" name="nk4.m4a" descr="nk4.m4a">
            <a:hlinkClick r:id="" action="ppaction://media"/>
            <a:extLst>
              <a:ext uri="{FF2B5EF4-FFF2-40B4-BE49-F238E27FC236}">
                <a16:creationId xmlns:a16="http://schemas.microsoft.com/office/drawing/2014/main" id="{B269E600-728B-EA40-83C1-77F4E100E8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25234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82F7E-C0B2-B645-9B41-B177BD13C04E}"/>
              </a:ext>
            </a:extLst>
          </p:cNvPr>
          <p:cNvSpPr>
            <a:spLocks noGrp="1"/>
          </p:cNvSpPr>
          <p:nvPr>
            <p:ph type="title"/>
          </p:nvPr>
        </p:nvSpPr>
        <p:spPr>
          <a:xfrm>
            <a:off x="457200" y="274638"/>
            <a:ext cx="8229600" cy="891553"/>
          </a:xfrm>
        </p:spPr>
        <p:txBody>
          <a:bodyPr>
            <a:normAutofit fontScale="90000"/>
          </a:bodyPr>
          <a:lstStyle/>
          <a:p>
            <a:r>
              <a:rPr lang="en-US" sz="3200" dirty="0">
                <a:latin typeface="Optima" panose="02000503060000020004" pitchFamily="2" charset="0"/>
              </a:rPr>
              <a:t>Margaret Kovach, </a:t>
            </a:r>
            <a:r>
              <a:rPr lang="en-US" sz="3200" i="1" dirty="0">
                <a:latin typeface="Optima" panose="02000503060000020004" pitchFamily="2" charset="0"/>
              </a:rPr>
              <a:t>Indigenous Methodologies </a:t>
            </a:r>
            <a:r>
              <a:rPr lang="en-US" sz="3200" dirty="0">
                <a:latin typeface="Optima" panose="02000503060000020004" pitchFamily="2" charset="0"/>
              </a:rPr>
              <a:t>(2009)</a:t>
            </a:r>
          </a:p>
        </p:txBody>
      </p:sp>
      <p:pic>
        <p:nvPicPr>
          <p:cNvPr id="4" name="Picture 3">
            <a:extLst>
              <a:ext uri="{FF2B5EF4-FFF2-40B4-BE49-F238E27FC236}">
                <a16:creationId xmlns:a16="http://schemas.microsoft.com/office/drawing/2014/main" id="{C7CE6E60-790E-504A-8A78-77A5FDE6FB8F}"/>
              </a:ext>
            </a:extLst>
          </p:cNvPr>
          <p:cNvPicPr>
            <a:picLocks noChangeAspect="1"/>
          </p:cNvPicPr>
          <p:nvPr/>
        </p:nvPicPr>
        <p:blipFill>
          <a:blip r:embed="rId5"/>
          <a:stretch>
            <a:fillRect/>
          </a:stretch>
        </p:blipFill>
        <p:spPr>
          <a:xfrm>
            <a:off x="742121" y="1390926"/>
            <a:ext cx="3306970" cy="4980377"/>
          </a:xfrm>
          <a:prstGeom prst="rect">
            <a:avLst/>
          </a:prstGeom>
        </p:spPr>
      </p:pic>
      <p:sp>
        <p:nvSpPr>
          <p:cNvPr id="5" name="TextBox 4">
            <a:extLst>
              <a:ext uri="{FF2B5EF4-FFF2-40B4-BE49-F238E27FC236}">
                <a16:creationId xmlns:a16="http://schemas.microsoft.com/office/drawing/2014/main" id="{145A564E-0AC0-6943-9432-AAC2ED812CCD}"/>
              </a:ext>
            </a:extLst>
          </p:cNvPr>
          <p:cNvSpPr txBox="1"/>
          <p:nvPr/>
        </p:nvSpPr>
        <p:spPr>
          <a:xfrm>
            <a:off x="4339525" y="1166191"/>
            <a:ext cx="4632195" cy="707886"/>
          </a:xfrm>
          <a:prstGeom prst="rect">
            <a:avLst/>
          </a:prstGeom>
          <a:noFill/>
        </p:spPr>
        <p:txBody>
          <a:bodyPr wrap="square" rtlCol="0">
            <a:spAutoFit/>
          </a:bodyPr>
          <a:lstStyle/>
          <a:p>
            <a:r>
              <a:rPr lang="en-US" sz="2000" dirty="0">
                <a:latin typeface="Optima" panose="02000503060000020004" pitchFamily="2" charset="0"/>
              </a:rPr>
              <a:t>Ch.5: “Story as Indigenous Methodology”</a:t>
            </a:r>
          </a:p>
        </p:txBody>
      </p:sp>
      <p:sp>
        <p:nvSpPr>
          <p:cNvPr id="6" name="TextBox 5">
            <a:extLst>
              <a:ext uri="{FF2B5EF4-FFF2-40B4-BE49-F238E27FC236}">
                <a16:creationId xmlns:a16="http://schemas.microsoft.com/office/drawing/2014/main" id="{9B9B28CF-7D7F-874E-84A4-602BDC5588B2}"/>
              </a:ext>
            </a:extLst>
          </p:cNvPr>
          <p:cNvSpPr txBox="1"/>
          <p:nvPr/>
        </p:nvSpPr>
        <p:spPr>
          <a:xfrm>
            <a:off x="4734654" y="1964278"/>
            <a:ext cx="3578865" cy="646331"/>
          </a:xfrm>
          <a:prstGeom prst="rect">
            <a:avLst/>
          </a:prstGeom>
          <a:noFill/>
        </p:spPr>
        <p:txBody>
          <a:bodyPr wrap="none" rtlCol="0">
            <a:spAutoFit/>
          </a:bodyPr>
          <a:lstStyle/>
          <a:p>
            <a:r>
              <a:rPr lang="en-US" dirty="0">
                <a:solidFill>
                  <a:schemeClr val="accent5"/>
                </a:solidFill>
                <a:latin typeface="Optima" panose="02000503060000020004" pitchFamily="2" charset="0"/>
              </a:rPr>
              <a:t>“Stories remind us of who we are”</a:t>
            </a:r>
          </a:p>
          <a:p>
            <a:r>
              <a:rPr lang="en-US" dirty="0">
                <a:solidFill>
                  <a:schemeClr val="accent5"/>
                </a:solidFill>
                <a:latin typeface="Optima" panose="02000503060000020004" pitchFamily="2" charset="0"/>
              </a:rPr>
              <a:t>Identity, Ontology, Epistemology</a:t>
            </a:r>
          </a:p>
        </p:txBody>
      </p:sp>
      <p:sp>
        <p:nvSpPr>
          <p:cNvPr id="7" name="TextBox 6">
            <a:extLst>
              <a:ext uri="{FF2B5EF4-FFF2-40B4-BE49-F238E27FC236}">
                <a16:creationId xmlns:a16="http://schemas.microsoft.com/office/drawing/2014/main" id="{72A931F6-73C2-C74B-98F1-BA704513ACC7}"/>
              </a:ext>
            </a:extLst>
          </p:cNvPr>
          <p:cNvSpPr txBox="1"/>
          <p:nvPr/>
        </p:nvSpPr>
        <p:spPr>
          <a:xfrm>
            <a:off x="4249542" y="2834303"/>
            <a:ext cx="4894458" cy="1754326"/>
          </a:xfrm>
          <a:prstGeom prst="rect">
            <a:avLst/>
          </a:prstGeom>
          <a:noFill/>
        </p:spPr>
        <p:txBody>
          <a:bodyPr wrap="square" rtlCol="0">
            <a:spAutoFit/>
          </a:bodyPr>
          <a:lstStyle/>
          <a:p>
            <a:r>
              <a:rPr lang="en-US" dirty="0">
                <a:solidFill>
                  <a:schemeClr val="accent3"/>
                </a:solidFill>
                <a:latin typeface="Optima" panose="02000503060000020004" pitchFamily="2" charset="0"/>
              </a:rPr>
              <a:t>Ontology: theory of being</a:t>
            </a:r>
          </a:p>
          <a:p>
            <a:r>
              <a:rPr lang="en-US" dirty="0">
                <a:latin typeface="Optima" panose="02000503060000020004" pitchFamily="2" charset="0"/>
              </a:rPr>
              <a:t>i.e., emergence story, charter myth, “In the beginning…”</a:t>
            </a:r>
          </a:p>
          <a:p>
            <a:r>
              <a:rPr lang="en-US" dirty="0">
                <a:latin typeface="Optima" panose="02000503060000020004" pitchFamily="2" charset="0"/>
              </a:rPr>
              <a:t>	</a:t>
            </a:r>
          </a:p>
          <a:p>
            <a:r>
              <a:rPr lang="en-US" dirty="0">
                <a:latin typeface="Optima" panose="02000503060000020004" pitchFamily="2" charset="0"/>
              </a:rPr>
              <a:t>[light, the Word, God, Big Bang, Conception, Mind, Soul]</a:t>
            </a:r>
          </a:p>
        </p:txBody>
      </p:sp>
      <p:sp>
        <p:nvSpPr>
          <p:cNvPr id="8" name="TextBox 7">
            <a:extLst>
              <a:ext uri="{FF2B5EF4-FFF2-40B4-BE49-F238E27FC236}">
                <a16:creationId xmlns:a16="http://schemas.microsoft.com/office/drawing/2014/main" id="{A226F594-5DD2-4F47-B54C-017BF62FEEE0}"/>
              </a:ext>
            </a:extLst>
          </p:cNvPr>
          <p:cNvSpPr txBox="1"/>
          <p:nvPr/>
        </p:nvSpPr>
        <p:spPr>
          <a:xfrm>
            <a:off x="4500523" y="4812323"/>
            <a:ext cx="4390697" cy="1754326"/>
          </a:xfrm>
          <a:prstGeom prst="rect">
            <a:avLst/>
          </a:prstGeom>
          <a:noFill/>
        </p:spPr>
        <p:txBody>
          <a:bodyPr wrap="square" rtlCol="0">
            <a:spAutoFit/>
          </a:bodyPr>
          <a:lstStyle/>
          <a:p>
            <a:r>
              <a:rPr lang="en-US" dirty="0">
                <a:solidFill>
                  <a:schemeClr val="accent3"/>
                </a:solidFill>
                <a:latin typeface="Optima" panose="02000503060000020004" pitchFamily="2" charset="0"/>
              </a:rPr>
              <a:t>*Connection to the land</a:t>
            </a:r>
          </a:p>
          <a:p>
            <a:r>
              <a:rPr lang="en-US" dirty="0">
                <a:latin typeface="Optima" panose="02000503060000020004" pitchFamily="2" charset="0"/>
              </a:rPr>
              <a:t>e.g., Keith Basso, </a:t>
            </a:r>
            <a:r>
              <a:rPr lang="en-US" i="1" dirty="0">
                <a:latin typeface="Optima" panose="02000503060000020004" pitchFamily="2" charset="0"/>
              </a:rPr>
              <a:t>Wisdom Sits in Places:</a:t>
            </a:r>
            <a:r>
              <a:rPr lang="en-US" dirty="0">
                <a:latin typeface="Optima" panose="02000503060000020004" pitchFamily="2" charset="0"/>
              </a:rPr>
              <a:t> </a:t>
            </a:r>
            <a:r>
              <a:rPr lang="en-US" i="1" dirty="0">
                <a:latin typeface="Optima" panose="02000503060000020004" pitchFamily="2" charset="0"/>
              </a:rPr>
              <a:t>Landscape and Language Among the Western Apache</a:t>
            </a:r>
          </a:p>
          <a:p>
            <a:r>
              <a:rPr lang="en-US" i="1" dirty="0">
                <a:latin typeface="Optima" panose="02000503060000020004" pitchFamily="2" charset="0"/>
              </a:rPr>
              <a:t>https://</a:t>
            </a:r>
            <a:r>
              <a:rPr lang="en-US" i="1" dirty="0" err="1">
                <a:latin typeface="Optima" panose="02000503060000020004" pitchFamily="2" charset="0"/>
              </a:rPr>
              <a:t>unmpress.com</a:t>
            </a:r>
            <a:r>
              <a:rPr lang="en-US" i="1" dirty="0">
                <a:latin typeface="Optima" panose="02000503060000020004" pitchFamily="2" charset="0"/>
              </a:rPr>
              <a:t>/books/wisdom-sits-places/9780826317247</a:t>
            </a:r>
          </a:p>
        </p:txBody>
      </p:sp>
      <p:pic>
        <p:nvPicPr>
          <p:cNvPr id="9" name="nk5.m4a" descr="nk5.m4a">
            <a:hlinkClick r:id="" action="ppaction://media"/>
            <a:extLst>
              <a:ext uri="{FF2B5EF4-FFF2-40B4-BE49-F238E27FC236}">
                <a16:creationId xmlns:a16="http://schemas.microsoft.com/office/drawing/2014/main" id="{CD8C2237-2ED2-B745-BF30-78291BBF88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89837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5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5D0D-5CCD-9144-B695-CA97B7C5A80B}"/>
              </a:ext>
            </a:extLst>
          </p:cNvPr>
          <p:cNvSpPr>
            <a:spLocks noGrp="1"/>
          </p:cNvSpPr>
          <p:nvPr>
            <p:ph type="title"/>
          </p:nvPr>
        </p:nvSpPr>
        <p:spPr>
          <a:xfrm>
            <a:off x="457200" y="274638"/>
            <a:ext cx="8229600" cy="708342"/>
          </a:xfrm>
        </p:spPr>
        <p:txBody>
          <a:bodyPr>
            <a:normAutofit/>
          </a:bodyPr>
          <a:lstStyle/>
          <a:p>
            <a:r>
              <a:rPr lang="en-US" sz="2800" dirty="0">
                <a:latin typeface="Optima" panose="02000503060000020004" pitchFamily="2" charset="0"/>
              </a:rPr>
              <a:t>Museum Context: NAGPRA and the </a:t>
            </a:r>
            <a:r>
              <a:rPr lang="en-US" sz="2800" i="1" dirty="0">
                <a:latin typeface="Optima" panose="02000503060000020004" pitchFamily="2" charset="0"/>
              </a:rPr>
              <a:t>Protocols</a:t>
            </a:r>
          </a:p>
        </p:txBody>
      </p:sp>
      <p:sp>
        <p:nvSpPr>
          <p:cNvPr id="3" name="TextBox 2">
            <a:extLst>
              <a:ext uri="{FF2B5EF4-FFF2-40B4-BE49-F238E27FC236}">
                <a16:creationId xmlns:a16="http://schemas.microsoft.com/office/drawing/2014/main" id="{C1F9E89A-8533-D946-9C9B-3D962EA12EE9}"/>
              </a:ext>
            </a:extLst>
          </p:cNvPr>
          <p:cNvSpPr txBox="1"/>
          <p:nvPr/>
        </p:nvSpPr>
        <p:spPr>
          <a:xfrm>
            <a:off x="354330" y="914400"/>
            <a:ext cx="8435340" cy="5847755"/>
          </a:xfrm>
          <a:prstGeom prst="rect">
            <a:avLst/>
          </a:prstGeom>
          <a:noFill/>
        </p:spPr>
        <p:txBody>
          <a:bodyPr wrap="square" rtlCol="0">
            <a:spAutoFit/>
          </a:bodyPr>
          <a:lstStyle/>
          <a:p>
            <a:r>
              <a:rPr lang="en-US" dirty="0">
                <a:solidFill>
                  <a:schemeClr val="accent6"/>
                </a:solidFill>
                <a:latin typeface="Optima" panose="02000503060000020004" pitchFamily="2" charset="0"/>
              </a:rPr>
              <a:t>NAGPRA</a:t>
            </a:r>
            <a:r>
              <a:rPr lang="en-US" dirty="0">
                <a:latin typeface="Optima" panose="02000503060000020004" pitchFamily="2" charset="0"/>
              </a:rPr>
              <a:t>: Native American Graves Protection and  Repatriation Act (1990). By statute, archaeological recoveries and remains must be returned to Indigenous and descendant groups; museum holdings also covered under NAGPRA. </a:t>
            </a:r>
            <a:r>
              <a:rPr lang="en-US" dirty="0" err="1">
                <a:latin typeface="Optima" panose="02000503060000020004" pitchFamily="2" charset="0"/>
              </a:rPr>
              <a:t>n.b.</a:t>
            </a:r>
            <a:r>
              <a:rPr lang="en-US" dirty="0">
                <a:latin typeface="Optima" panose="02000503060000020004" pitchFamily="2" charset="0"/>
              </a:rPr>
              <a:t>, ancestral seed corn, remains, ceremonial objects, medicine bundles, etc</a:t>
            </a:r>
            <a:r>
              <a:rPr lang="en-US" sz="2000" dirty="0">
                <a:latin typeface="Optima" panose="02000503060000020004" pitchFamily="2" charset="0"/>
              </a:rPr>
              <a:t>.</a:t>
            </a:r>
          </a:p>
          <a:p>
            <a:endParaRPr lang="en-US" sz="2000" dirty="0">
              <a:latin typeface="Optima" panose="02000503060000020004" pitchFamily="2" charset="0"/>
            </a:endParaRPr>
          </a:p>
          <a:p>
            <a:r>
              <a:rPr lang="en-US" sz="2000" i="1" dirty="0">
                <a:solidFill>
                  <a:schemeClr val="accent6"/>
                </a:solidFill>
                <a:latin typeface="Optima" panose="02000503060000020004" pitchFamily="2" charset="0"/>
              </a:rPr>
              <a:t>Protocols for Native American Archival Material</a:t>
            </a:r>
            <a:r>
              <a:rPr lang="en-US" sz="2000" dirty="0">
                <a:solidFill>
                  <a:schemeClr val="accent6"/>
                </a:solidFill>
                <a:latin typeface="Optima" panose="02000503060000020004" pitchFamily="2" charset="0"/>
              </a:rPr>
              <a:t>: </a:t>
            </a:r>
            <a:r>
              <a:rPr lang="en-US" sz="2000" dirty="0">
                <a:solidFill>
                  <a:schemeClr val="bg2">
                    <a:lumMod val="40000"/>
                    <a:lumOff val="60000"/>
                  </a:schemeClr>
                </a:solidFill>
                <a:latin typeface="Optima" panose="02000503060000020004" pitchFamily="2" charset="0"/>
                <a:hlinkClick r:id="rId2">
                  <a:extLst>
                    <a:ext uri="{A12FA001-AC4F-418D-AE19-62706E023703}">
                      <ahyp:hlinkClr xmlns:ahyp="http://schemas.microsoft.com/office/drawing/2018/hyperlinkcolor" val="tx"/>
                    </a:ext>
                  </a:extLst>
                </a:hlinkClick>
              </a:rPr>
              <a:t>https://www2.nau.edu/libnap-p/protocols.html</a:t>
            </a:r>
            <a:endParaRPr lang="en-US" sz="2000" dirty="0">
              <a:solidFill>
                <a:schemeClr val="bg2">
                  <a:lumMod val="40000"/>
                  <a:lumOff val="60000"/>
                </a:schemeClr>
              </a:solidFill>
              <a:latin typeface="Optima" panose="02000503060000020004" pitchFamily="2" charset="0"/>
            </a:endParaRPr>
          </a:p>
          <a:p>
            <a:endParaRPr lang="en-US" sz="2000" dirty="0">
              <a:solidFill>
                <a:schemeClr val="accent6"/>
              </a:solidFill>
              <a:latin typeface="Optima" panose="02000503060000020004" pitchFamily="2" charset="0"/>
            </a:endParaRPr>
          </a:p>
          <a:p>
            <a:pPr marL="342900" indent="-342900">
              <a:buFont typeface="Arial" panose="020B0604020202020204" pitchFamily="34" charset="0"/>
              <a:buChar char="•"/>
            </a:pPr>
            <a:r>
              <a:rPr lang="en-US" dirty="0">
                <a:latin typeface="Optima" panose="02000503060000020004" pitchFamily="2" charset="0"/>
              </a:rPr>
              <a:t>the importance of </a:t>
            </a:r>
            <a:r>
              <a:rPr lang="en-US" dirty="0">
                <a:solidFill>
                  <a:schemeClr val="accent3"/>
                </a:solidFill>
                <a:latin typeface="Optima" panose="02000503060000020004" pitchFamily="2" charset="0"/>
              </a:rPr>
              <a:t>consultation with and concurrence </a:t>
            </a:r>
            <a:r>
              <a:rPr lang="en-US" dirty="0">
                <a:latin typeface="Optima" panose="02000503060000020004" pitchFamily="2" charset="0"/>
              </a:rPr>
              <a:t>of tribal communities in decisions and policies</a:t>
            </a:r>
          </a:p>
          <a:p>
            <a:pPr marL="342900" indent="-342900">
              <a:buFont typeface="Arial" panose="020B0604020202020204" pitchFamily="34" charset="0"/>
              <a:buChar char="•"/>
            </a:pPr>
            <a:r>
              <a:rPr lang="en-US" dirty="0">
                <a:latin typeface="Optima" panose="02000503060000020004" pitchFamily="2" charset="0"/>
              </a:rPr>
              <a:t>the need to recognize and provide special treatment for </a:t>
            </a:r>
            <a:r>
              <a:rPr lang="en-US" dirty="0">
                <a:solidFill>
                  <a:schemeClr val="bg2">
                    <a:lumMod val="40000"/>
                    <a:lumOff val="60000"/>
                  </a:schemeClr>
                </a:solidFill>
                <a:latin typeface="Optima" panose="02000503060000020004" pitchFamily="2" charset="0"/>
                <a:hlinkClick r:id="rId3">
                  <a:extLst>
                    <a:ext uri="{A12FA001-AC4F-418D-AE19-62706E023703}">
                      <ahyp:hlinkClr xmlns:ahyp="http://schemas.microsoft.com/office/drawing/2018/hyperlinkcolor" val="tx"/>
                    </a:ext>
                  </a:extLst>
                </a:hlinkClick>
              </a:rPr>
              <a:t>culturally sensitive</a:t>
            </a:r>
            <a:r>
              <a:rPr lang="en-US" dirty="0">
                <a:solidFill>
                  <a:schemeClr val="bg2">
                    <a:lumMod val="40000"/>
                    <a:lumOff val="60000"/>
                  </a:schemeClr>
                </a:solidFill>
                <a:latin typeface="Optima" panose="02000503060000020004" pitchFamily="2" charset="0"/>
              </a:rPr>
              <a:t> </a:t>
            </a:r>
            <a:r>
              <a:rPr lang="en-US" dirty="0">
                <a:latin typeface="Optima" panose="02000503060000020004" pitchFamily="2" charset="0"/>
              </a:rPr>
              <a:t>materials</a:t>
            </a:r>
          </a:p>
          <a:p>
            <a:pPr marL="342900" indent="-342900">
              <a:buFont typeface="Arial" panose="020B0604020202020204" pitchFamily="34" charset="0"/>
              <a:buChar char="•"/>
            </a:pPr>
            <a:r>
              <a:rPr lang="en-US" dirty="0">
                <a:latin typeface="Optima" panose="02000503060000020004" pitchFamily="2" charset="0"/>
              </a:rPr>
              <a:t>rethinking public accessibility and use of some materials</a:t>
            </a:r>
          </a:p>
          <a:p>
            <a:pPr marL="342900" indent="-342900">
              <a:buFont typeface="Arial" panose="020B0604020202020204" pitchFamily="34" charset="0"/>
              <a:buChar char="•"/>
            </a:pPr>
            <a:r>
              <a:rPr lang="en-US" dirty="0">
                <a:latin typeface="Optima" panose="02000503060000020004" pitchFamily="2" charset="0"/>
              </a:rPr>
              <a:t>the role of </a:t>
            </a:r>
            <a:r>
              <a:rPr lang="en-US" dirty="0">
                <a:solidFill>
                  <a:schemeClr val="accent3"/>
                </a:solidFill>
                <a:latin typeface="Optima" panose="02000503060000020004" pitchFamily="2" charset="0"/>
              </a:rPr>
              <a:t>intellectual and cultural property rights</a:t>
            </a:r>
          </a:p>
          <a:p>
            <a:pPr marL="342900" indent="-342900">
              <a:buFont typeface="Arial" panose="020B0604020202020204" pitchFamily="34" charset="0"/>
              <a:buChar char="•"/>
            </a:pPr>
            <a:r>
              <a:rPr lang="en-US" dirty="0">
                <a:latin typeface="Optima" panose="02000503060000020004" pitchFamily="2" charset="0"/>
              </a:rPr>
              <a:t>the need to consider copying, sharing, and/or </a:t>
            </a:r>
            <a:r>
              <a:rPr lang="en-US" dirty="0">
                <a:solidFill>
                  <a:schemeClr val="bg2">
                    <a:lumMod val="40000"/>
                    <a:lumOff val="60000"/>
                  </a:schemeClr>
                </a:solidFill>
                <a:latin typeface="Optima" panose="02000503060000020004" pitchFamily="2" charset="0"/>
                <a:hlinkClick r:id="rId4">
                  <a:extLst>
                    <a:ext uri="{A12FA001-AC4F-418D-AE19-62706E023703}">
                      <ahyp:hlinkClr xmlns:ahyp="http://schemas.microsoft.com/office/drawing/2018/hyperlinkcolor" val="tx"/>
                    </a:ext>
                  </a:extLst>
                </a:hlinkClick>
              </a:rPr>
              <a:t>repatriation</a:t>
            </a:r>
            <a:r>
              <a:rPr lang="en-US" dirty="0">
                <a:latin typeface="Optima" panose="02000503060000020004" pitchFamily="2" charset="0"/>
              </a:rPr>
              <a:t> of certain materials</a:t>
            </a:r>
          </a:p>
          <a:p>
            <a:pPr marL="342900" indent="-342900">
              <a:buFont typeface="Arial" panose="020B0604020202020204" pitchFamily="34" charset="0"/>
              <a:buChar char="•"/>
            </a:pPr>
            <a:r>
              <a:rPr lang="en-US" dirty="0">
                <a:latin typeface="Optima" panose="02000503060000020004" pitchFamily="2" charset="0"/>
              </a:rPr>
              <a:t>the recognition of </a:t>
            </a:r>
            <a:r>
              <a:rPr lang="en-US" dirty="0">
                <a:solidFill>
                  <a:schemeClr val="accent3"/>
                </a:solidFill>
                <a:latin typeface="Optima" panose="02000503060000020004" pitchFamily="2" charset="0"/>
              </a:rPr>
              <a:t>community-based research protocols and contracts</a:t>
            </a:r>
          </a:p>
          <a:p>
            <a:pPr marL="342900" indent="-342900">
              <a:buFont typeface="Arial" panose="020B0604020202020204" pitchFamily="34" charset="0"/>
              <a:buChar char="•"/>
            </a:pPr>
            <a:r>
              <a:rPr lang="en-US" dirty="0">
                <a:solidFill>
                  <a:schemeClr val="accent3"/>
                </a:solidFill>
                <a:latin typeface="Optima" panose="02000503060000020004" pitchFamily="2" charset="0"/>
              </a:rPr>
              <a:t>reciprocal</a:t>
            </a:r>
            <a:r>
              <a:rPr lang="en-US" dirty="0">
                <a:latin typeface="Optima" panose="02000503060000020004" pitchFamily="2" charset="0"/>
              </a:rPr>
              <a:t> education and training</a:t>
            </a:r>
          </a:p>
          <a:p>
            <a:pPr marL="342900" indent="-342900">
              <a:buFont typeface="Arial" panose="020B0604020202020204" pitchFamily="34" charset="0"/>
              <a:buChar char="•"/>
            </a:pPr>
            <a:r>
              <a:rPr lang="en-US" dirty="0">
                <a:latin typeface="Optima" panose="02000503060000020004" pitchFamily="2" charset="0"/>
              </a:rPr>
              <a:t>raising awareness of these issues within the profession</a:t>
            </a:r>
          </a:p>
          <a:p>
            <a:endParaRPr lang="en-US" sz="2000" dirty="0">
              <a:latin typeface="Optima" panose="02000503060000020004" pitchFamily="2" charset="0"/>
            </a:endParaRPr>
          </a:p>
          <a:p>
            <a:endParaRPr lang="en-US" sz="2000" dirty="0">
              <a:latin typeface="Optima" panose="02000503060000020004" pitchFamily="2" charset="0"/>
            </a:endParaRPr>
          </a:p>
        </p:txBody>
      </p:sp>
    </p:spTree>
    <p:extLst>
      <p:ext uri="{BB962C8B-B14F-4D97-AF65-F5344CB8AC3E}">
        <p14:creationId xmlns:p14="http://schemas.microsoft.com/office/powerpoint/2010/main" val="3902261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C471-F422-546A-0C08-5233DD4F55A0}"/>
              </a:ext>
            </a:extLst>
          </p:cNvPr>
          <p:cNvSpPr>
            <a:spLocks noGrp="1"/>
          </p:cNvSpPr>
          <p:nvPr>
            <p:ph type="title"/>
          </p:nvPr>
        </p:nvSpPr>
        <p:spPr>
          <a:xfrm>
            <a:off x="457200" y="118299"/>
            <a:ext cx="8229600" cy="868362"/>
          </a:xfrm>
        </p:spPr>
        <p:txBody>
          <a:bodyPr>
            <a:normAutofit/>
          </a:bodyPr>
          <a:lstStyle/>
          <a:p>
            <a:r>
              <a:rPr lang="en-US" sz="3600" dirty="0">
                <a:latin typeface="Optima" panose="02000503060000020004" pitchFamily="2" charset="0"/>
              </a:rPr>
              <a:t>Centering of Story</a:t>
            </a:r>
          </a:p>
        </p:txBody>
      </p:sp>
      <p:sp>
        <p:nvSpPr>
          <p:cNvPr id="3" name="TextBox 2">
            <a:extLst>
              <a:ext uri="{FF2B5EF4-FFF2-40B4-BE49-F238E27FC236}">
                <a16:creationId xmlns:a16="http://schemas.microsoft.com/office/drawing/2014/main" id="{7CF3E5BC-12CD-E906-4B9F-B8864352EC14}"/>
              </a:ext>
            </a:extLst>
          </p:cNvPr>
          <p:cNvSpPr txBox="1"/>
          <p:nvPr/>
        </p:nvSpPr>
        <p:spPr>
          <a:xfrm>
            <a:off x="902970" y="986661"/>
            <a:ext cx="757809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Optima" panose="02000503060000020004" pitchFamily="2" charset="0"/>
              </a:rPr>
              <a:t>Story as </a:t>
            </a:r>
            <a:r>
              <a:rPr lang="en-US" sz="2000" dirty="0">
                <a:solidFill>
                  <a:schemeClr val="accent3"/>
                </a:solidFill>
                <a:latin typeface="Optima" panose="02000503060000020004" pitchFamily="2" charset="0"/>
              </a:rPr>
              <a:t>voice of community </a:t>
            </a:r>
            <a:r>
              <a:rPr lang="en-US" sz="2000" dirty="0">
                <a:latin typeface="Optima" panose="02000503060000020004" pitchFamily="2" charset="0"/>
              </a:rPr>
              <a:t>rather than individual: implications for epistemologies, histories, ontologies, organization of information</a:t>
            </a:r>
          </a:p>
          <a:p>
            <a:pPr marL="285750" indent="-285750">
              <a:buFont typeface="Arial" panose="020B0604020202020204" pitchFamily="34" charset="0"/>
              <a:buChar char="•"/>
            </a:pPr>
            <a:r>
              <a:rPr lang="en-US" sz="2000" dirty="0">
                <a:latin typeface="Optima" panose="02000503060000020004" pitchFamily="2" charset="0"/>
              </a:rPr>
              <a:t>Knowledge-keepers: elders, practitioners</a:t>
            </a:r>
          </a:p>
          <a:p>
            <a:pPr marL="285750" indent="-285750">
              <a:buFont typeface="Arial" panose="020B0604020202020204" pitchFamily="34" charset="0"/>
              <a:buChar char="•"/>
            </a:pPr>
            <a:r>
              <a:rPr lang="en-US" sz="2000" dirty="0">
                <a:latin typeface="Optima" panose="02000503060000020004" pitchFamily="2" charset="0"/>
              </a:rPr>
              <a:t>Knowledge: oral, aural, tactile, place-based, embodied</a:t>
            </a:r>
          </a:p>
        </p:txBody>
      </p:sp>
      <p:sp>
        <p:nvSpPr>
          <p:cNvPr id="4" name="TextBox 3">
            <a:extLst>
              <a:ext uri="{FF2B5EF4-FFF2-40B4-BE49-F238E27FC236}">
                <a16:creationId xmlns:a16="http://schemas.microsoft.com/office/drawing/2014/main" id="{2AF2EB49-D123-0D9E-93DF-045D36656050}"/>
              </a:ext>
            </a:extLst>
          </p:cNvPr>
          <p:cNvSpPr txBox="1"/>
          <p:nvPr/>
        </p:nvSpPr>
        <p:spPr>
          <a:xfrm>
            <a:off x="2802890" y="3718074"/>
            <a:ext cx="6023610" cy="2062103"/>
          </a:xfrm>
          <a:prstGeom prst="rect">
            <a:avLst/>
          </a:prstGeom>
          <a:noFill/>
        </p:spPr>
        <p:txBody>
          <a:bodyPr wrap="square" rtlCol="0">
            <a:spAutoFit/>
          </a:bodyPr>
          <a:lstStyle/>
          <a:p>
            <a:r>
              <a:rPr lang="en-US" sz="1600" i="1" dirty="0">
                <a:latin typeface="Optima" panose="02000503060000020004" pitchFamily="2" charset="0"/>
              </a:rPr>
              <a:t>“Relationships don’t just shape Indigenous reality, they are our reality. Indigenous researchers develop relationships with ideas in order to achieve enlightenment in the ceremony that is Indigenous research. Indigenous research is the ceremony of maintaining accountability to these relationships. For researchers to be accountable to all our relations, we must make careful choices in our selection of topics, methods of data collection, forms of analysis and finally in the way we present information.”</a:t>
            </a:r>
          </a:p>
        </p:txBody>
      </p:sp>
      <p:pic>
        <p:nvPicPr>
          <p:cNvPr id="6" name="Picture 5">
            <a:extLst>
              <a:ext uri="{FF2B5EF4-FFF2-40B4-BE49-F238E27FC236}">
                <a16:creationId xmlns:a16="http://schemas.microsoft.com/office/drawing/2014/main" id="{A3DD4927-F69C-9316-03A2-66B94E6CF5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2972207"/>
            <a:ext cx="2108200" cy="3162300"/>
          </a:xfrm>
          <a:prstGeom prst="rect">
            <a:avLst/>
          </a:prstGeom>
        </p:spPr>
      </p:pic>
    </p:spTree>
    <p:extLst>
      <p:ext uri="{BB962C8B-B14F-4D97-AF65-F5344CB8AC3E}">
        <p14:creationId xmlns:p14="http://schemas.microsoft.com/office/powerpoint/2010/main" val="3716271953"/>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1273</TotalTime>
  <Words>536</Words>
  <Application>Microsoft Office PowerPoint</Application>
  <PresentationFormat>On-screen Show (4:3)</PresentationFormat>
  <Paragraphs>56</Paragraphs>
  <Slides>7</Slides>
  <Notes>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Garamond</vt:lpstr>
      <vt:lpstr>Optima</vt:lpstr>
      <vt:lpstr>Default Theme</vt:lpstr>
      <vt:lpstr>Native Ways of Knowing </vt:lpstr>
      <vt:lpstr>Peoplehood Matrix</vt:lpstr>
      <vt:lpstr>Terminology: Language Matters</vt:lpstr>
      <vt:lpstr>Linda Tuhiwai Smith (Maori), Decolonizing Methodologies (1999)</vt:lpstr>
      <vt:lpstr>Margaret Kovach, Indigenous Methodologies (2009)</vt:lpstr>
      <vt:lpstr>Museum Context: NAGPRA and the Protocols</vt:lpstr>
      <vt:lpstr>Centering of Story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Native Ways of Knowing </dc:title>
  <dc:creator>Jennifer Jenkins</dc:creator>
  <cp:lastModifiedBy>Quintero Herrera, Carlos - (cquinteroh)</cp:lastModifiedBy>
  <cp:revision>17</cp:revision>
  <dcterms:created xsi:type="dcterms:W3CDTF">2021-08-23T03:27:28Z</dcterms:created>
  <dcterms:modified xsi:type="dcterms:W3CDTF">2022-06-23T11:58:21Z</dcterms:modified>
</cp:coreProperties>
</file>