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"/>
  </p:notesMasterIdLst>
  <p:sldIdLst>
    <p:sldId id="256" r:id="rId2"/>
    <p:sldId id="257" r:id="rId3"/>
    <p:sldId id="260" r:id="rId4"/>
    <p:sldId id="261" r:id="rId5"/>
    <p:sldId id="262" r:id="rId6"/>
    <p:sldId id="258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34"/>
    <p:restoredTop sz="86343"/>
  </p:normalViewPr>
  <p:slideViewPr>
    <p:cSldViewPr snapToGrid="0" snapToObjects="1">
      <p:cViewPr varScale="1">
        <p:scale>
          <a:sx n="82" d="100"/>
          <a:sy n="82" d="100"/>
        </p:scale>
        <p:origin x="821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1C1A5E-CF6D-C149-ABE9-2995BEBE8064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225E4F-44BD-1745-B0BC-27ED4FAD4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644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225E4F-44BD-1745-B0BC-27ED4FAD462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69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225E4F-44BD-1745-B0BC-27ED4FAD462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499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225E4F-44BD-1745-B0BC-27ED4FAD462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905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C426A-9804-1748-A18D-52BF75838F99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082AA-137C-4F44-8BAC-786AC80F4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C426A-9804-1748-A18D-52BF75838F99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082AA-137C-4F44-8BAC-786AC80F4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C426A-9804-1748-A18D-52BF75838F99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082AA-137C-4F44-8BAC-786AC80F4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C426A-9804-1748-A18D-52BF75838F99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082AA-137C-4F44-8BAC-786AC80F4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C426A-9804-1748-A18D-52BF75838F99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082AA-137C-4F44-8BAC-786AC80F4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C426A-9804-1748-A18D-52BF75838F99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082AA-137C-4F44-8BAC-786AC80F4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C426A-9804-1748-A18D-52BF75838F99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082AA-137C-4F44-8BAC-786AC80F4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C426A-9804-1748-A18D-52BF75838F99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082AA-137C-4F44-8BAC-786AC80F4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C426A-9804-1748-A18D-52BF75838F99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082AA-137C-4F44-8BAC-786AC80F4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C426A-9804-1748-A18D-52BF75838F99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082AA-137C-4F44-8BAC-786AC80F4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C426A-9804-1748-A18D-52BF75838F99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082AA-137C-4F44-8BAC-786AC80F4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4C426A-9804-1748-A18D-52BF75838F99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082AA-137C-4F44-8BAC-786AC80F4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microsoft.com/office/2007/relationships/media" Target="../media/media2.m4a"/><Relationship Id="rId7" Type="http://schemas.openxmlformats.org/officeDocument/2006/relationships/image" Target="../media/image1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9A8A4-F993-D040-A948-505B40F43D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340570"/>
            <a:ext cx="7772400" cy="64669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Optima" panose="02000503060000020004" pitchFamily="2" charset="0"/>
              </a:rPr>
              <a:t>Hohokam Culture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965D50-BF3E-364B-81EE-81CC9E763B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6022" y="993060"/>
            <a:ext cx="7291953" cy="803989"/>
          </a:xfrm>
        </p:spPr>
        <p:txBody>
          <a:bodyPr/>
          <a:lstStyle/>
          <a:p>
            <a:r>
              <a:rPr lang="en-US" i="1" dirty="0">
                <a:latin typeface="Optima" panose="02000503060000020004" pitchFamily="2" charset="0"/>
              </a:rPr>
              <a:t>The Short, Swift Time of Gods on Earth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0B40DF-02DF-184A-BAD0-176FEB9751F0}"/>
              </a:ext>
            </a:extLst>
          </p:cNvPr>
          <p:cNvSpPr txBox="1"/>
          <p:nvPr/>
        </p:nvSpPr>
        <p:spPr>
          <a:xfrm>
            <a:off x="2066687" y="5060949"/>
            <a:ext cx="2220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Optima" panose="02000503060000020004" pitchFamily="2" charset="0"/>
              </a:rPr>
              <a:t>Snaketown</a:t>
            </a:r>
            <a:r>
              <a:rPr lang="en-US" dirty="0">
                <a:latin typeface="Optima" panose="02000503060000020004" pitchFamily="2" charset="0"/>
              </a:rPr>
              <a:t> ballcourt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9F35DE-F84D-1D4C-A959-F107902708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8025" y="3429000"/>
            <a:ext cx="2241216" cy="17042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F60564-AE36-BF4F-8D22-9BD21A0075A7}"/>
              </a:ext>
            </a:extLst>
          </p:cNvPr>
          <p:cNvSpPr txBox="1"/>
          <p:nvPr/>
        </p:nvSpPr>
        <p:spPr>
          <a:xfrm>
            <a:off x="5502491" y="5430281"/>
            <a:ext cx="3457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tima" panose="02000503060000020004" pitchFamily="2" charset="0"/>
              </a:rPr>
              <a:t>Turquoise and abalone ornament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348AD6-DC41-1A47-BDDD-3F3A15B50E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4759" y="1751544"/>
            <a:ext cx="6033266" cy="2714970"/>
          </a:xfrm>
          <a:prstGeom prst="rect">
            <a:avLst/>
          </a:prstGeom>
        </p:spPr>
      </p:pic>
      <p:pic>
        <p:nvPicPr>
          <p:cNvPr id="13" name="sst 1.m4a" descr="sst 1.m4a">
            <a:hlinkClick r:id="" action="ppaction://media"/>
            <a:extLst>
              <a:ext uri="{FF2B5EF4-FFF2-40B4-BE49-F238E27FC236}">
                <a16:creationId xmlns:a16="http://schemas.microsoft.com/office/drawing/2014/main" id="{6BBBE22D-5728-7E4E-B41D-7C776AA318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  <p:pic>
        <p:nvPicPr>
          <p:cNvPr id="14" name="sst 2b.m4a" descr="sst 2b.m4a">
            <a:hlinkClick r:id="" action="ppaction://media"/>
            <a:extLst>
              <a:ext uri="{FF2B5EF4-FFF2-40B4-BE49-F238E27FC236}">
                <a16:creationId xmlns:a16="http://schemas.microsoft.com/office/drawing/2014/main" id="{035937D3-34B3-6C4B-A50B-96B8D58105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4B369BB-2A06-7341-BCFE-338F875C515F}"/>
              </a:ext>
            </a:extLst>
          </p:cNvPr>
          <p:cNvSpPr txBox="1"/>
          <p:nvPr/>
        </p:nvSpPr>
        <p:spPr>
          <a:xfrm>
            <a:off x="434759" y="5793883"/>
            <a:ext cx="60332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*there are two audio files: one overlaid on the ballcourt, and the second overlaid on the </a:t>
            </a:r>
            <a:r>
              <a:rPr lang="en-US" dirty="0" err="1"/>
              <a:t>Snaketown</a:t>
            </a:r>
            <a:r>
              <a:rPr lang="en-US" dirty="0"/>
              <a:t> caption. Please listen in that order [a coughing fit interrupted the recording!]</a:t>
            </a:r>
          </a:p>
        </p:txBody>
      </p:sp>
      <p:pic>
        <p:nvPicPr>
          <p:cNvPr id="5" name="sst 2b.m4a" descr="sst 2b.m4a">
            <a:hlinkClick r:id="" action="ppaction://media"/>
            <a:extLst>
              <a:ext uri="{FF2B5EF4-FFF2-40B4-BE49-F238E27FC236}">
                <a16:creationId xmlns:a16="http://schemas.microsoft.com/office/drawing/2014/main" id="{44125449-090A-A34F-A132-A7AFA32F1C9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97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17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513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151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EF3CC-3AFB-3E4A-BC50-FF9B63F53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latin typeface="Optima" panose="02000503060000020004" pitchFamily="2" charset="0"/>
              </a:rPr>
              <a:t>How To Approach </a:t>
            </a:r>
            <a:br>
              <a:rPr lang="en-US" sz="3600" dirty="0">
                <a:latin typeface="Optima" panose="02000503060000020004" pitchFamily="2" charset="0"/>
              </a:rPr>
            </a:br>
            <a:r>
              <a:rPr lang="en-US" sz="3600" dirty="0">
                <a:latin typeface="Optima" panose="02000503060000020004" pitchFamily="2" charset="0"/>
              </a:rPr>
              <a:t>Reading Cultural Creation Stories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DA126E7-FC72-9342-A2DC-5C32DA39CA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Optima" panose="02000503060000020004" pitchFamily="2" charset="0"/>
              </a:rPr>
              <a:t>Storytelling is not a solitary activity: group audience, age, gender, and clan variety</a:t>
            </a:r>
          </a:p>
          <a:p>
            <a:r>
              <a:rPr lang="en-US" sz="2800" dirty="0">
                <a:latin typeface="Optima" panose="02000503060000020004" pitchFamily="2" charset="0"/>
              </a:rPr>
              <a:t>Embedded ontologies (theories of being)</a:t>
            </a:r>
          </a:p>
          <a:p>
            <a:pPr lvl="1"/>
            <a:r>
              <a:rPr lang="en-US" dirty="0">
                <a:latin typeface="Optima" panose="02000503060000020004" pitchFamily="2" charset="0"/>
              </a:rPr>
              <a:t>Where we come from</a:t>
            </a:r>
          </a:p>
          <a:p>
            <a:pPr lvl="1"/>
            <a:r>
              <a:rPr lang="en-US" dirty="0">
                <a:latin typeface="Optima" panose="02000503060000020004" pitchFamily="2" charset="0"/>
              </a:rPr>
              <a:t>Where food comes from</a:t>
            </a:r>
          </a:p>
          <a:p>
            <a:pPr lvl="1"/>
            <a:r>
              <a:rPr lang="en-US" dirty="0">
                <a:latin typeface="Optima" panose="02000503060000020004" pitchFamily="2" charset="0"/>
              </a:rPr>
              <a:t>Relationship to the land, directionality</a:t>
            </a:r>
          </a:p>
          <a:p>
            <a:r>
              <a:rPr lang="en-US" sz="2800" dirty="0">
                <a:latin typeface="Optima" panose="02000503060000020004" pitchFamily="2" charset="0"/>
              </a:rPr>
              <a:t>Embedded cultural rules/boundaries: moral code=what is good for the group</a:t>
            </a:r>
          </a:p>
        </p:txBody>
      </p:sp>
      <p:pic>
        <p:nvPicPr>
          <p:cNvPr id="8" name="sst 2a.m4a" descr="sst 2a.m4a">
            <a:hlinkClick r:id="" action="ppaction://media"/>
            <a:extLst>
              <a:ext uri="{FF2B5EF4-FFF2-40B4-BE49-F238E27FC236}">
                <a16:creationId xmlns:a16="http://schemas.microsoft.com/office/drawing/2014/main" id="{F4322FB0-A8B7-5F48-AC35-26FDAA4FAC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  <p:pic>
        <p:nvPicPr>
          <p:cNvPr id="9" name="sst 2b.m4a" descr="sst 2b.m4a">
            <a:hlinkClick r:id="" action="ppaction://media"/>
            <a:extLst>
              <a:ext uri="{FF2B5EF4-FFF2-40B4-BE49-F238E27FC236}">
                <a16:creationId xmlns:a16="http://schemas.microsoft.com/office/drawing/2014/main" id="{1B098772-EC1F-C247-BCC3-6C374DDD743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63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0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513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763AA-BAC9-0B4C-ADE3-27A17D8AC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tima" panose="02000503060000020004" pitchFamily="2" charset="0"/>
              </a:rPr>
              <a:t>Story Provenance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0E1D2-6BCB-614F-AD9D-B8B15CD39B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Optima" panose="02000503060000020004" pitchFamily="2" charset="0"/>
              </a:rPr>
              <a:t>Oral version, time immemorial</a:t>
            </a:r>
          </a:p>
          <a:p>
            <a:r>
              <a:rPr lang="en-US" sz="2800" dirty="0">
                <a:latin typeface="Optima" panose="02000503060000020004" pitchFamily="2" charset="0"/>
              </a:rPr>
              <a:t>Spanish: Pedro Font in 1775 (English translation)</a:t>
            </a:r>
          </a:p>
          <a:p>
            <a:r>
              <a:rPr lang="en-US" sz="2800" dirty="0">
                <a:latin typeface="Optima" panose="02000503060000020004" pitchFamily="2" charset="0"/>
              </a:rPr>
              <a:t>“Smith-Allison Text”: Julian Hayden, 1935 at </a:t>
            </a:r>
            <a:r>
              <a:rPr lang="en-US" sz="2800" dirty="0" err="1">
                <a:latin typeface="Optima" panose="02000503060000020004" pitchFamily="2" charset="0"/>
              </a:rPr>
              <a:t>Snaketown</a:t>
            </a:r>
            <a:r>
              <a:rPr lang="en-US" sz="2800" dirty="0">
                <a:latin typeface="Optima" panose="02000503060000020004" pitchFamily="2" charset="0"/>
              </a:rPr>
              <a:t> dig [largest font size in the text]</a:t>
            </a:r>
          </a:p>
          <a:p>
            <a:r>
              <a:rPr lang="en-US" sz="2800" dirty="0">
                <a:latin typeface="Optima" panose="02000503060000020004" pitchFamily="2" charset="0"/>
              </a:rPr>
              <a:t>Donald Bahr, 1994: imposing linear settler categories, recrafts the narrative to settler patterns</a:t>
            </a:r>
          </a:p>
          <a:p>
            <a:endParaRPr lang="en-US" sz="2800" dirty="0"/>
          </a:p>
        </p:txBody>
      </p:sp>
      <p:pic>
        <p:nvPicPr>
          <p:cNvPr id="4" name="sst 3.m4a" descr="sst 3.m4a">
            <a:hlinkClick r:id="" action="ppaction://media"/>
            <a:extLst>
              <a:ext uri="{FF2B5EF4-FFF2-40B4-BE49-F238E27FC236}">
                <a16:creationId xmlns:a16="http://schemas.microsoft.com/office/drawing/2014/main" id="{DAF19DDC-5DE8-C04F-9B1B-84B8A73C9E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44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4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516A4-0F7D-5848-AB08-772C4B54E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301625"/>
            <a:ext cx="7772400" cy="1470025"/>
          </a:xfrm>
        </p:spPr>
        <p:txBody>
          <a:bodyPr>
            <a:normAutofit/>
          </a:bodyPr>
          <a:lstStyle/>
          <a:p>
            <a:r>
              <a:rPr lang="en-US" sz="3600" i="1" dirty="0"/>
              <a:t>The Short, Swift Time </a:t>
            </a:r>
            <a:r>
              <a:rPr lang="en-US" sz="3600" dirty="0"/>
              <a:t>(2)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FDFBC0-DC33-D34E-A21E-1177E830A6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45025" y="1607580"/>
            <a:ext cx="4253948" cy="630653"/>
          </a:xfrm>
        </p:spPr>
        <p:txBody>
          <a:bodyPr>
            <a:noAutofit/>
          </a:bodyPr>
          <a:lstStyle/>
          <a:p>
            <a:r>
              <a:rPr lang="en-US" sz="2400" dirty="0"/>
              <a:t>Cultural Values</a:t>
            </a:r>
          </a:p>
        </p:txBody>
      </p:sp>
      <p:pic>
        <p:nvPicPr>
          <p:cNvPr id="1026" name="Picture 2" descr="Hohokam ruins, including the covered Great House">
            <a:extLst>
              <a:ext uri="{FF2B5EF4-FFF2-40B4-BE49-F238E27FC236}">
                <a16:creationId xmlns:a16="http://schemas.microsoft.com/office/drawing/2014/main" id="{E8D37B1A-A17F-F14C-A975-0BBFAB58A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282" y="2492433"/>
            <a:ext cx="5317435" cy="346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oho1.m4a" descr="hoho1.m4a">
            <a:hlinkClick r:id="" action="ppaction://media"/>
            <a:extLst>
              <a:ext uri="{FF2B5EF4-FFF2-40B4-BE49-F238E27FC236}">
                <a16:creationId xmlns:a16="http://schemas.microsoft.com/office/drawing/2014/main" id="{41470A3C-4A06-A941-AC0C-B5ADC58C7F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085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91720ED-ED6A-5242-AF07-004F07A2D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27500"/>
            <a:ext cx="8229600" cy="846208"/>
          </a:xfrm>
        </p:spPr>
        <p:txBody>
          <a:bodyPr>
            <a:normAutofit/>
          </a:bodyPr>
          <a:lstStyle/>
          <a:p>
            <a:r>
              <a:rPr lang="en-US" sz="3600" dirty="0"/>
              <a:t>Didactic Values: Culture and Community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7442DF-0B76-3741-A638-041C4C96E66E}"/>
              </a:ext>
            </a:extLst>
          </p:cNvPr>
          <p:cNvSpPr txBox="1"/>
          <p:nvPr/>
        </p:nvSpPr>
        <p:spPr>
          <a:xfrm>
            <a:off x="2146530" y="1403990"/>
            <a:ext cx="4850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Intergenerational Knowledge Transfer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C913DF-3388-6243-A455-0C7D23E15A61}"/>
              </a:ext>
            </a:extLst>
          </p:cNvPr>
          <p:cNvSpPr txBox="1"/>
          <p:nvPr/>
        </p:nvSpPr>
        <p:spPr>
          <a:xfrm>
            <a:off x="3199572" y="1959762"/>
            <a:ext cx="2744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Traditional Knowledge (TK)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F074AF-8DC5-C146-8E88-AF303A908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9571" y="2596458"/>
            <a:ext cx="3006031" cy="3864897"/>
          </a:xfrm>
          <a:prstGeom prst="rect">
            <a:avLst/>
          </a:prstGeom>
        </p:spPr>
      </p:pic>
      <p:pic>
        <p:nvPicPr>
          <p:cNvPr id="12" name="hoho2.m4a" descr="hoho2.m4a">
            <a:hlinkClick r:id="" action="ppaction://media"/>
            <a:extLst>
              <a:ext uri="{FF2B5EF4-FFF2-40B4-BE49-F238E27FC236}">
                <a16:creationId xmlns:a16="http://schemas.microsoft.com/office/drawing/2014/main" id="{B89A4CD0-5E9E-BD4B-A577-89354E8207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46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66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AD68C-2893-8F44-ADF8-1FC771E56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859" y="95534"/>
            <a:ext cx="8229600" cy="1351129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Cannibalism, Infanticide, </a:t>
            </a:r>
            <a:br>
              <a:rPr lang="en-US" dirty="0"/>
            </a:br>
            <a:r>
              <a:rPr lang="en-US" dirty="0"/>
              <a:t>Parricide, Incest Taboos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9A978B-5BCC-A74C-9D17-80AE9BF43F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1863594"/>
            <a:ext cx="2743200" cy="4140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BB081B-D05D-6549-8088-7426923ACF99}"/>
              </a:ext>
            </a:extLst>
          </p:cNvPr>
          <p:cNvSpPr txBox="1"/>
          <p:nvPr/>
        </p:nvSpPr>
        <p:spPr>
          <a:xfrm>
            <a:off x="3611938" y="2074460"/>
            <a:ext cx="47781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Threaten the cohesion of the group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Threaten continuance of the people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6DBC83-78E6-B544-B0F5-EED9DA453552}"/>
              </a:ext>
            </a:extLst>
          </p:cNvPr>
          <p:cNvSpPr txBox="1"/>
          <p:nvPr/>
        </p:nvSpPr>
        <p:spPr>
          <a:xfrm>
            <a:off x="3821373" y="3548418"/>
            <a:ext cx="43225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Moral Code or Simple Survivance?</a:t>
            </a:r>
          </a:p>
        </p:txBody>
      </p:sp>
      <p:pic>
        <p:nvPicPr>
          <p:cNvPr id="8" name="hoho3.m4a" descr="hoho3.m4a">
            <a:hlinkClick r:id="" action="ppaction://media"/>
            <a:extLst>
              <a:ext uri="{FF2B5EF4-FFF2-40B4-BE49-F238E27FC236}">
                <a16:creationId xmlns:a16="http://schemas.microsoft.com/office/drawing/2014/main" id="{925A29FF-9841-D646-B317-D7397AFBF7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10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7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1634</TotalTime>
  <Words>204</Words>
  <Application>Microsoft Office PowerPoint</Application>
  <PresentationFormat>On-screen Show (4:3)</PresentationFormat>
  <Paragraphs>29</Paragraphs>
  <Slides>6</Slides>
  <Notes>3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Garamond</vt:lpstr>
      <vt:lpstr>Optima</vt:lpstr>
      <vt:lpstr>Default Theme</vt:lpstr>
      <vt:lpstr>Hohokam Culture</vt:lpstr>
      <vt:lpstr>How To Approach  Reading Cultural Creation Stories</vt:lpstr>
      <vt:lpstr>Story Provenance</vt:lpstr>
      <vt:lpstr>The Short, Swift Time (2)</vt:lpstr>
      <vt:lpstr>Didactic Values: Culture and Community </vt:lpstr>
      <vt:lpstr> Cannibalism, Infanticide,  Parricide, Incest Taboos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Hohokam Culture</dc:title>
  <dc:creator>Jennifer Jenkins</dc:creator>
  <cp:lastModifiedBy>Quintero Herrera, Carlos - (cquinteroh)</cp:lastModifiedBy>
  <cp:revision>6</cp:revision>
  <dcterms:created xsi:type="dcterms:W3CDTF">2021-08-29T23:01:53Z</dcterms:created>
  <dcterms:modified xsi:type="dcterms:W3CDTF">2022-06-24T12:01:07Z</dcterms:modified>
</cp:coreProperties>
</file>